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1.tif>
</file>

<file path=ppt/media/image2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hape 1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10.xml.rels><?xml version="1.0" encoding="UTF-8" standalone="yes"?>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8.xml.rels><?xml version="1.0" encoding="UTF-8" standalone="yes"?>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9.xml.rels><?xml version="1.0" encoding="UTF-8" standalone="yes"?>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6" name="Shape 14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BD is often messy, contaminated with noise, needs cleanup and selection</a:t>
            </a:r>
          </a:p>
          <a:p>
            <a:pPr/>
            <a:r>
              <a:t>Might require multiple domain knowledge (e.g. medical + engineering + social etc.)</a:t>
            </a:r>
          </a:p>
          <a:p>
            <a:pPr/>
            <a:r>
              <a:t>The interesting information needs to be mined out, not obvious</a:t>
            </a:r>
          </a:p>
          <a:p>
            <a:pPr/>
            <a:r>
              <a:t>But some tools are common with classical statistical analysis!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8" name="Shape 19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Introduce Google Cloud during exercise sessions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These numbers are calculated by Python functions, no need for coding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 examples from everyday life:</a:t>
            </a:r>
          </a:p>
          <a:p>
            <a:pPr/>
            <a:r>
              <a:t>proportion of female vs. male students, faculty, doctors, politicians, as compared to demographics</a:t>
            </a:r>
          </a:p>
          <a:p>
            <a:pPr/>
            <a:r>
              <a:t>other human distributions: age groups, education, etc.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Remind the audience about experimenting with the notebooks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Review some Big Data concepts like distributed storage and processing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Shape 16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Warn the audience about looking only at the numbers</a:t>
            </a:r>
          </a:p>
          <a:p>
            <a:pPr/>
            <a:r>
              <a:t>Statistics don’t tell everything about the data</a:t>
            </a:r>
          </a:p>
          <a:p>
            <a:pPr/>
            <a:r>
              <a:t>In some cases they can be misleading without understanding their origin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previous descriptive statistics are common for all four datasets!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Each dataset has the same parameters to high accuracy</a:t>
            </a:r>
          </a:p>
          <a:p>
            <a:pPr/>
            <a:r>
              <a:t>However, they have totally different structure, which cannot be seen in the numbers</a:t>
            </a:r>
          </a:p>
          <a:p>
            <a:pPr/>
            <a:r>
              <a:t>We MUST try to visualize the data before jumping to conclusions!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3" name="Shape 1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Introduce AWS during exercise sessions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/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lide Number"/>
          <p:cNvSpPr txBox="1"/>
          <p:nvPr>
            <p:ph type="sldNum" sz="quarter" idx="2"/>
          </p:nvPr>
        </p:nvSpPr>
        <p:spPr>
          <a:xfrm>
            <a:off x="8256726" y="6404294"/>
            <a:ext cx="258624" cy="269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70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700" y="1270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1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Text Placeholder 4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Text Placeholder 3"/>
          <p:cNvSpPr/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6" name="Picture Placeholder 2"/>
          <p:cNvSpPr/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7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428176" y="6404292"/>
            <a:ext cx="258624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 1"/>
          <p:cNvSpPr txBox="1"/>
          <p:nvPr>
            <p:ph type="ctrTitle"/>
          </p:nvPr>
        </p:nvSpPr>
        <p:spPr>
          <a:xfrm>
            <a:off x="685800" y="2130425"/>
            <a:ext cx="7772400" cy="1010543"/>
          </a:xfrm>
          <a:prstGeom prst="rect">
            <a:avLst/>
          </a:prstGeom>
        </p:spPr>
        <p:txBody>
          <a:bodyPr/>
          <a:lstStyle>
            <a:lvl1pPr defTabSz="493776">
              <a:defRPr sz="3240">
                <a:latin typeface="BankGothic Lt BT"/>
                <a:ea typeface="BankGothic Lt BT"/>
                <a:cs typeface="BankGothic Lt BT"/>
                <a:sym typeface="BankGothic Lt BT"/>
              </a:defRPr>
            </a:lvl1pPr>
          </a:lstStyle>
          <a:p>
            <a:pPr/>
            <a:r>
              <a:t>AI and Machine Learning for IoT Big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Descriptive statistics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Descriptive statistics…</a:t>
            </a:r>
          </a:p>
        </p:txBody>
      </p:sp>
      <p:sp>
        <p:nvSpPr>
          <p:cNvPr id="162" name="We have found these parameters for our data: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</a:lstStyle>
          <a:p>
            <a:pPr/>
            <a:r>
              <a:t>We have found these parameters for our data:</a:t>
            </a:r>
          </a:p>
        </p:txBody>
      </p:sp>
      <p:graphicFrame>
        <p:nvGraphicFramePr>
          <p:cNvPr id="163" name="Table"/>
          <p:cNvGraphicFramePr/>
          <p:nvPr/>
        </p:nvGraphicFramePr>
        <p:xfrm>
          <a:off x="2274785" y="2417148"/>
          <a:ext cx="8350682" cy="3823651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779327"/>
                <a:gridCol w="1815101"/>
              </a:tblGrid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Property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Value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Mean of x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9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Sample variance of x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11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Mean of y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7.50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Sample variance of y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4.125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Correlation between x and y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0.816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Linear regression line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y = 3.00 + 0.500x</a:t>
                      </a:r>
                    </a:p>
                  </a:txBody>
                  <a:tcPr marL="0" marR="0" marT="0" marB="0" anchor="t" anchorCtr="0" horzOverflow="overflow"/>
                </a:tc>
              </a:tr>
            </a:tbl>
          </a:graphicData>
        </a:graphic>
      </p:graphicFrame>
      <p:sp>
        <p:nvSpPr>
          <p:cNvPr id="164" name="source: https://en.wikipedia.org/wiki/Anscombe's_quartet"/>
          <p:cNvSpPr txBox="1"/>
          <p:nvPr/>
        </p:nvSpPr>
        <p:spPr>
          <a:xfrm>
            <a:off x="493303" y="6178090"/>
            <a:ext cx="5547232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source: https://en.wikipedia.org/wiki/Anscombe's_quartet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Four very different datasets - which one did we us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96111">
              <a:defRPr sz="1960"/>
            </a:lvl1pPr>
          </a:lstStyle>
          <a:p>
            <a:pPr/>
            <a:r>
              <a:t>Four very different datasets - which one did we use?</a:t>
            </a:r>
          </a:p>
        </p:txBody>
      </p:sp>
      <p:pic>
        <p:nvPicPr>
          <p:cNvPr id="169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1515" t="0" r="1515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0" name="The scatter? The curve? The outlier? The singlet?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scatter? The curve? The outlier? The singlet?</a:t>
            </a:r>
          </a:p>
        </p:txBody>
      </p:sp>
      <p:sp>
        <p:nvSpPr>
          <p:cNvPr id="171" name="https://commons.wikimedia.org/w/index.php?curid=9838454"/>
          <p:cNvSpPr txBox="1"/>
          <p:nvPr/>
        </p:nvSpPr>
        <p:spPr>
          <a:xfrm>
            <a:off x="2383783" y="5584349"/>
            <a:ext cx="585586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https://commons.wikimedia.org/w/index.php?curid=9838454</a:t>
            </a:r>
          </a:p>
        </p:txBody>
      </p:sp>
      <p:sp>
        <p:nvSpPr>
          <p:cNvPr id="172" name="Anscombe, Francis J. (1973) Graphs in statistical analysis. American Statistician, 27, 17–21."/>
          <p:cNvSpPr txBox="1"/>
          <p:nvPr/>
        </p:nvSpPr>
        <p:spPr>
          <a:xfrm>
            <a:off x="968619" y="5827895"/>
            <a:ext cx="7979570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 sz="1520">
                <a:solidFill>
                  <a:srgbClr val="54595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Anscombe, Francis J. (1973) Graphs in statistical analysis. American Statistician, 27, 17–21.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areful with descriptive statis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Careful with descriptive statistics</a:t>
            </a:r>
          </a:p>
        </p:txBody>
      </p:sp>
      <p:sp>
        <p:nvSpPr>
          <p:cNvPr id="177" name="The accuracy of parameters for each data: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</a:lstStyle>
          <a:p>
            <a:pPr/>
            <a:r>
              <a:t>The accuracy of parameters for each data:</a:t>
            </a:r>
          </a:p>
        </p:txBody>
      </p:sp>
      <p:graphicFrame>
        <p:nvGraphicFramePr>
          <p:cNvPr id="178" name="Table"/>
          <p:cNvGraphicFramePr/>
          <p:nvPr/>
        </p:nvGraphicFramePr>
        <p:xfrm>
          <a:off x="403009" y="2255021"/>
          <a:ext cx="8350682" cy="382365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779327"/>
                <a:gridCol w="1815101"/>
                <a:gridCol w="3743553"/>
              </a:tblGrid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Property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Value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Accuracy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Mean of x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9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exact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Sample variance of x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11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exact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Mean of y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7.50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to 2 decimal places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Sample variance of y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4.125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plus/minus 0.003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Correlation between x and y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0.816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to 3 decimal places</a:t>
                      </a:r>
                    </a:p>
                  </a:txBody>
                  <a:tcPr marL="0" marR="0" marT="0" marB="0" anchor="t" anchorCtr="0" horzOverflow="overflow"/>
                </a:tc>
              </a:tr>
              <a:tr h="533589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Linear regression line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y = 3.00 + 0.500x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to 2 and 3 decimal places, respectively</a:t>
                      </a:r>
                    </a:p>
                  </a:txBody>
                  <a:tcPr marL="0" marR="0" marT="0" marB="0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ome more pitfal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 more pitfalls</a:t>
            </a:r>
          </a:p>
        </p:txBody>
      </p:sp>
      <p:sp>
        <p:nvSpPr>
          <p:cNvPr id="183" name="Consider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5180" indent="-305180" defTabSz="813816">
              <a:spcBef>
                <a:spcPts val="600"/>
              </a:spcBef>
              <a:defRPr sz="2848"/>
            </a:pPr>
            <a:r>
              <a:t>Consider:</a:t>
            </a:r>
          </a:p>
          <a:p>
            <a:pPr lvl="2" marL="1118997" indent="-305180" defTabSz="813816">
              <a:spcBef>
                <a:spcPts val="600"/>
              </a:spcBef>
              <a:defRPr sz="2848"/>
            </a:pPr>
            <a:r>
              <a:t>errors (noise in measurement)</a:t>
            </a:r>
          </a:p>
          <a:p>
            <a:pPr lvl="2" marL="1118997" indent="-305180" defTabSz="813816">
              <a:spcBef>
                <a:spcPts val="600"/>
              </a:spcBef>
              <a:defRPr sz="2848"/>
            </a:pPr>
            <a:r>
              <a:t>blunders (mistakes in procedure)</a:t>
            </a:r>
          </a:p>
          <a:p>
            <a:pPr lvl="2" marL="1118997" indent="-305180" defTabSz="813816">
              <a:spcBef>
                <a:spcPts val="600"/>
              </a:spcBef>
              <a:defRPr sz="2848"/>
            </a:pPr>
            <a:r>
              <a:t>lies (intentional falsehoods)</a:t>
            </a:r>
          </a:p>
          <a:p>
            <a:pPr marL="305180" indent="-305180" defTabSz="813816">
              <a:spcBef>
                <a:spcPts val="600"/>
              </a:spcBef>
              <a:defRPr sz="2848"/>
            </a:pPr>
            <a:r>
              <a:t>Big Data helps in one aspect - which one?</a:t>
            </a:r>
          </a:p>
          <a:p>
            <a:pPr marL="305180" indent="-305180" defTabSz="813816">
              <a:spcBef>
                <a:spcPts val="600"/>
              </a:spcBef>
              <a:defRPr sz="2848"/>
            </a:pPr>
            <a:r>
              <a:t>Warning by statisticians: the “N - p fallacy”</a:t>
            </a:r>
            <a:br/>
            <a:r>
              <a:t>N: independent observations</a:t>
            </a:r>
            <a:br/>
            <a:r>
              <a:t>p: repeated observations</a:t>
            </a:r>
            <a:br/>
            <a:r>
              <a:t>too often, BD has big “p” but tiny “N”!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Working with Big Da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Working with Big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ome Major Platform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 Major Platforms</a:t>
            </a:r>
          </a:p>
        </p:txBody>
      </p:sp>
      <p:sp>
        <p:nvSpPr>
          <p:cNvPr id="188" name="Amazon AWS (Amazon Web Services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Amazon AWS (Amazon Web Services)</a:t>
            </a:r>
          </a:p>
          <a:p>
            <a:pPr/>
            <a:r>
              <a:t>Google Cloud</a:t>
            </a:r>
          </a:p>
          <a:p>
            <a:pPr/>
            <a:r>
              <a:t>IBM Infosphere</a:t>
            </a:r>
          </a:p>
          <a:p>
            <a:pPr/>
            <a:r>
              <a:t>Cloudera</a:t>
            </a:r>
          </a:p>
          <a:p>
            <a:pPr/>
            <a:r>
              <a:t>Microsoft Azure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Amazon AW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Amazon AWS</a:t>
            </a:r>
          </a:p>
        </p:txBody>
      </p:sp>
      <p:sp>
        <p:nvSpPr>
          <p:cNvPr id="191" name="Hadoop data clust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Hadoop data clusters</a:t>
            </a:r>
          </a:p>
          <a:p>
            <a:pPr/>
            <a:r>
              <a:t>Apache Spark over Hadoop</a:t>
            </a:r>
          </a:p>
          <a:p>
            <a:pPr/>
            <a:r>
              <a:t>Native language: Scala (Java-based functional-oriented high-performance language)</a:t>
            </a:r>
          </a:p>
          <a:p>
            <a:pPr/>
            <a:r>
              <a:t>Supports Python (PySpark), many others</a:t>
            </a:r>
          </a:p>
          <a:p>
            <a:pPr/>
            <a:r>
              <a:t>1 year free trial available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Clou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Google Cloud</a:t>
            </a:r>
          </a:p>
        </p:txBody>
      </p:sp>
      <p:sp>
        <p:nvSpPr>
          <p:cNvPr id="196" name="Huge number of datasets for learn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Huge number of datasets for learning</a:t>
            </a:r>
          </a:p>
          <a:p>
            <a:pPr/>
            <a:r>
              <a:t>Home of TensorFlow, the Python-based AI framework</a:t>
            </a:r>
          </a:p>
          <a:p>
            <a:pPr/>
            <a:r>
              <a:t>Excellent tutorials, documentation</a:t>
            </a:r>
          </a:p>
          <a:p>
            <a:pPr/>
            <a:r>
              <a:t>USD 300.00 worth of credit freely available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itle 1"/>
          <p:cNvSpPr txBox="1"/>
          <p:nvPr>
            <p:ph type="ctrTitle"/>
          </p:nvPr>
        </p:nvSpPr>
        <p:spPr>
          <a:xfrm>
            <a:off x="685800" y="2130425"/>
            <a:ext cx="7772400" cy="1010543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BankGothic Lt BT"/>
                <a:ea typeface="BankGothic Lt BT"/>
                <a:cs typeface="BankGothic Lt BT"/>
                <a:sym typeface="BankGothic Lt BT"/>
              </a:defRPr>
            </a:lvl1pPr>
          </a:lstStyle>
          <a:p>
            <a:pPr/>
            <a:r>
              <a:t>First steps with BD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Lecture 3: Big Data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Lecture 3: Big Data analysis</a:t>
            </a:r>
          </a:p>
        </p:txBody>
      </p:sp>
      <p:sp>
        <p:nvSpPr>
          <p:cNvPr id="137" name="Statistical foundation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Statistical foundations</a:t>
            </a:r>
          </a:p>
          <a:p>
            <a:pPr/>
            <a:r>
              <a:t>Descriptive statistics</a:t>
            </a:r>
          </a:p>
          <a:p>
            <a:pPr/>
            <a:r>
              <a:t>Pitfalls of descriptive statistics</a:t>
            </a:r>
          </a:p>
          <a:p>
            <a:pPr/>
            <a:r>
              <a:t>Hypothesis testing for detection</a:t>
            </a:r>
          </a:p>
          <a:p>
            <a:pPr/>
            <a:r>
              <a:t>Regression for prediction</a:t>
            </a:r>
          </a:p>
          <a:p>
            <a:pPr/>
            <a:r>
              <a:t>Statistic for BD </a:t>
            </a:r>
          </a:p>
          <a:p>
            <a:pPr/>
            <a:r>
              <a:t>Some BD platforms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Foundations of Statis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Foundations of Statistics</a:t>
            </a:r>
          </a:p>
        </p:txBody>
      </p:sp>
      <p:sp>
        <p:nvSpPr>
          <p:cNvPr id="140" name="Data is a representative sampl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is a representative sample</a:t>
            </a:r>
          </a:p>
          <a:p>
            <a:pPr/>
            <a:r>
              <a:t>Parameters calculated from the data help us understand it</a:t>
            </a:r>
          </a:p>
          <a:p>
            <a:pPr/>
            <a:r>
              <a:t>Correct selection maximizes the probability of correct decision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oundations of BD Statis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Foundations of </a:t>
            </a:r>
            <a:r>
              <a:rPr b="1"/>
              <a:t>BD</a:t>
            </a:r>
            <a:r>
              <a:t> Statistics</a:t>
            </a:r>
          </a:p>
        </p:txBody>
      </p:sp>
      <p:sp>
        <p:nvSpPr>
          <p:cNvPr id="143" name="Data is a representative sampl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is a representative sample</a:t>
            </a:r>
          </a:p>
          <a:p>
            <a:pPr/>
            <a:r>
              <a:t>Parameters calculated from the data help us understand it</a:t>
            </a:r>
          </a:p>
          <a:p>
            <a:pPr/>
            <a:r>
              <a:t>Correct selection maximizes the probability of correct decision</a:t>
            </a:r>
          </a:p>
        </p:txBody>
      </p:sp>
      <p:sp>
        <p:nvSpPr>
          <p:cNvPr id="144" name="Big Data contains some representative samples…"/>
          <p:cNvSpPr txBox="1"/>
          <p:nvPr/>
        </p:nvSpPr>
        <p:spPr>
          <a:xfrm>
            <a:off x="4724400" y="1600200"/>
            <a:ext cx="4038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42900" indent="-342900">
              <a:spcBef>
                <a:spcPts val="600"/>
              </a:spcBef>
              <a:buSzPct val="100000"/>
              <a:buFont typeface="Arial"/>
              <a:buChar char="•"/>
              <a:defRPr sz="2800"/>
            </a:pPr>
            <a:r>
              <a:t>Big Data </a:t>
            </a:r>
            <a:r>
              <a:rPr b="1"/>
              <a:t>contains</a:t>
            </a:r>
            <a:r>
              <a:t> some representative samples</a:t>
            </a:r>
          </a:p>
          <a:p>
            <a:pPr marL="342900" indent="-342900">
              <a:spcBef>
                <a:spcPts val="600"/>
              </a:spcBef>
              <a:buSzPct val="100000"/>
              <a:buFont typeface="Arial"/>
              <a:buChar char="•"/>
              <a:defRPr sz="2800"/>
            </a:pPr>
            <a:r>
              <a:rPr b="1"/>
              <a:t>Information extracted</a:t>
            </a:r>
            <a:r>
              <a:t> from the data helps us understand it</a:t>
            </a:r>
          </a:p>
          <a:p>
            <a:pPr marL="342900" indent="-342900">
              <a:spcBef>
                <a:spcPts val="600"/>
              </a:spcBef>
              <a:buSzPct val="100000"/>
              <a:buFont typeface="Arial"/>
              <a:buChar char="•"/>
              <a:defRPr sz="2800"/>
            </a:pPr>
            <a:r>
              <a:rPr b="1"/>
              <a:t>Discovery of crucial parameters</a:t>
            </a:r>
            <a:r>
              <a:t> maximizes the probability of correct decision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